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pos="5112" userDrawn="1">
          <p15:clr>
            <a:srgbClr val="A4A3A4"/>
          </p15:clr>
        </p15:guide>
        <p15:guide id="3" pos="612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79559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pos="2880"/>
        <p:guide pos="5112"/>
        <p:guide pos="61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4/4/2021 pm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/>
              <a:t>4/4/2021 pm</a:t>
            </a: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80"/>
            <a:ext cx="5852160" cy="3240405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70B4F-DAB0-4E5F-BADE-F8C2C8134B7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AAEED-20AB-4730-B28F-0939FA1B759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3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D01FE-63E3-46D9-AC0B-FB7C1E153AC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8E227-3782-43ED-9405-9F5276A354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82066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4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E90B8-7CE4-40F1-AD8C-A785DB15A57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FE9C6-B0DA-43BB-839E-62DBC4D7FCB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9782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5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870CD-4076-46C8-86A3-D1B70E5EB495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BF6EE-97A7-4305-A77E-CB130681D92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26740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6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F4B2A-9C90-4B8B-9B43-1CAAE04865C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92778-940A-4BD8-B0F6-927ABE5BB9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65095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7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2F376-DB0A-4B68-BB14-719A4B13C97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7F93A-1B71-4264-BCA1-8CF4616E4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390170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8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5084C-8800-4E96-9761-65AF722548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2A5A2-B4D6-4BA7-AD49-CE386325649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743503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 require more than one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471">
              <a:defRPr/>
            </a:pPr>
            <a:fld id="{7FB667E1-E601-4AAF-B95C-B25720D70A60}" type="slidenum">
              <a:rPr lang="en-US">
                <a:solidFill>
                  <a:srgbClr val="363D3D"/>
                </a:solidFill>
                <a:latin typeface="Corbel"/>
              </a:rPr>
              <a:pPr defTabSz="966471">
                <a:defRPr/>
              </a:pPr>
              <a:t>9</a:t>
            </a:fld>
            <a:endParaRPr lang="en-US">
              <a:solidFill>
                <a:srgbClr val="363D3D"/>
              </a:solidFill>
              <a:latin typeface="Corbel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84C11-0D7E-44D7-B5E3-5D3F434E49B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68F14-4B01-43BF-865A-E7C93A0474E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403048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" y="0"/>
            <a:ext cx="9141524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9144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96" y="4724400"/>
            <a:ext cx="914162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4800600"/>
            <a:ext cx="6858002" cy="114300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5943600"/>
            <a:ext cx="6858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00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255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169" y="685800"/>
            <a:ext cx="4777740" cy="5486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4/3/2021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548640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2411" y="2362200"/>
            <a:ext cx="2400300" cy="1993392"/>
          </a:xfrm>
        </p:spPr>
        <p:txBody>
          <a:bodyPr anchor="b">
            <a:normAutofit/>
          </a:bodyPr>
          <a:lstStyle>
            <a:lvl1pPr>
              <a:defRPr sz="255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0" y="0"/>
            <a:ext cx="54864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2411" y="4355592"/>
            <a:ext cx="2400300" cy="164461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1620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39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none" baseline="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3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1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none" baseline="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4/3/2021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4/3/2021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4/3/2021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255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0659" y="685800"/>
            <a:ext cx="5429251" cy="5486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4/3/2021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190" y="6583680"/>
            <a:ext cx="9141620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190" y="65836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255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tx2"/>
        </a:buClr>
        <a:buSzPct val="80000"/>
        <a:buFont typeface="Wingdings" pitchFamily="2" charset="2"/>
        <a:buChar char="§"/>
        <a:defRPr sz="15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tx2"/>
        </a:buClr>
        <a:buSzPct val="80000"/>
        <a:buFont typeface="Wingdings" pitchFamily="2" charset="2"/>
        <a:buChar char="§"/>
        <a:defRPr sz="135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5pPr>
      <a:lvl6pPr marL="140589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64592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88595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2598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30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519" y="5080439"/>
            <a:ext cx="8610600" cy="840230"/>
          </a:xfrm>
        </p:spPr>
        <p:txBody>
          <a:bodyPr wrap="square">
            <a:spAutoFit/>
          </a:bodyPr>
          <a:lstStyle/>
          <a:p>
            <a:r>
              <a:rPr lang="en-US" sz="5400" b="1" dirty="0"/>
              <a:t>The Rewards Of The Faithful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52427" y="5996869"/>
            <a:ext cx="6858002" cy="480131"/>
          </a:xfrm>
        </p:spPr>
        <p:txBody>
          <a:bodyPr>
            <a:spAutoFit/>
          </a:bodyPr>
          <a:lstStyle/>
          <a:p>
            <a:r>
              <a:rPr lang="en-US" sz="2800" dirty="0"/>
              <a:t>I Peter 3:8-18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4679230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Hear the Word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Romans 10:8 – </a:t>
            </a:r>
            <a:r>
              <a:rPr lang="en-US" sz="3200" b="1" i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“But what saith it? The word is nigh thee, in thy mouth, and in thy heart: that is, the word of faith, which we preach”</a:t>
            </a:r>
          </a:p>
          <a:p>
            <a:pPr lvl="1">
              <a:buNone/>
            </a:pPr>
            <a:endParaRPr lang="en-US" sz="3200" b="1" i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Believe in that Word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Romans 10:11 – </a:t>
            </a:r>
            <a:r>
              <a:rPr lang="en-US" sz="3200" b="1" i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“For the scripture saith, Whosoever believeth on him shall not be put to shame.”</a:t>
            </a:r>
            <a:endParaRPr lang="en-US" sz="32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0DEF28-DE94-43DB-BCAD-2DAAFBF085AF}"/>
              </a:ext>
            </a:extLst>
          </p:cNvPr>
          <p:cNvSpPr txBox="1">
            <a:spLocks/>
          </p:cNvSpPr>
          <p:nvPr/>
        </p:nvSpPr>
        <p:spPr>
          <a:xfrm>
            <a:off x="373131" y="304800"/>
            <a:ext cx="8399296" cy="75713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255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2698221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122428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Repent of your sins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Acts 3:19 – </a:t>
            </a:r>
            <a:r>
              <a:rPr lang="en-US" sz="3200" b="1" i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“Repent ye therefore, and turn again, that your sins may be blotted out, that so there may come seasons of refreshing from the presence of the Lord”</a:t>
            </a:r>
          </a:p>
          <a:p>
            <a:pPr lvl="1">
              <a:buNone/>
            </a:pPr>
            <a:endParaRPr lang="en-US" sz="3200" b="1" i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Confess that Jesus is the Son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I John 4:15 – </a:t>
            </a:r>
            <a:r>
              <a:rPr lang="en-US" sz="3200" b="1" i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“Whosoever shall confess that Jesus is the Son of God, God abideth in him, and he in God.”</a:t>
            </a:r>
            <a:endParaRPr lang="en-US" sz="32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08825E2-A342-43F8-B01B-585CA12AE262}"/>
              </a:ext>
            </a:extLst>
          </p:cNvPr>
          <p:cNvSpPr txBox="1">
            <a:spLocks/>
          </p:cNvSpPr>
          <p:nvPr/>
        </p:nvSpPr>
        <p:spPr>
          <a:xfrm>
            <a:off x="373131" y="304800"/>
            <a:ext cx="8399296" cy="75713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255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1635143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2909514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Be immersed in water (baptized)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cs typeface="Times New Roman" panose="02020603050405020304" pitchFamily="18" charset="0"/>
              </a:rPr>
              <a:t> Acts 2:38 – </a:t>
            </a:r>
            <a:r>
              <a:rPr lang="en-US" sz="32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“And Peter (said) unto them, Repent ye, and be baptized every one of you in the name of Jesus Christ unto the remission of your sins; and ye shall receive the gift of the Holy Spirit.”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210CDC-988D-436C-8F30-F3EC64F5E7AF}"/>
              </a:ext>
            </a:extLst>
          </p:cNvPr>
          <p:cNvSpPr txBox="1">
            <a:spLocks/>
          </p:cNvSpPr>
          <p:nvPr/>
        </p:nvSpPr>
        <p:spPr>
          <a:xfrm>
            <a:off x="373131" y="304800"/>
            <a:ext cx="8399296" cy="75713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2550" kern="12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/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2622072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67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The Rewards Of The Faithful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067" y="1358773"/>
            <a:ext cx="7299960" cy="4562275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The strong need to encourage the weak</a:t>
            </a:r>
          </a:p>
          <a:p>
            <a:r>
              <a:rPr lang="en-US" sz="3200" dirty="0">
                <a:solidFill>
                  <a:schemeClr val="tx1"/>
                </a:solidFill>
              </a:rPr>
              <a:t>Even among the strong, there are degrees of faithfulness</a:t>
            </a:r>
          </a:p>
          <a:p>
            <a:pPr lvl="1"/>
            <a:r>
              <a:rPr lang="en-US" sz="3050" dirty="0">
                <a:solidFill>
                  <a:schemeClr val="tx1"/>
                </a:solidFill>
              </a:rPr>
              <a:t>Matthew 13:18-23 – “some a hundredfold, some sixty, some thirty”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faithful must have a reason for their faith</a:t>
            </a:r>
          </a:p>
          <a:p>
            <a:pPr lvl="1"/>
            <a:r>
              <a:rPr lang="en-US" sz="3050" dirty="0">
                <a:solidFill>
                  <a:schemeClr val="tx1"/>
                </a:solidFill>
              </a:rPr>
              <a:t>I Peter 3:15-16 – “a reason concerning the hope”</a:t>
            </a:r>
          </a:p>
        </p:txBody>
      </p:sp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Are Rewards Promised?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456" y="1371600"/>
            <a:ext cx="7604760" cy="4948021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25 uses of the English word “reward” in the New Testament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“Reward” is translated from four Greek words used about 74 times in the New Testament</a:t>
            </a:r>
          </a:p>
          <a:p>
            <a:r>
              <a:rPr lang="en-US" sz="3050" dirty="0" err="1">
                <a:solidFill>
                  <a:schemeClr val="tx1"/>
                </a:solidFill>
                <a:latin typeface="PCSB Greek" panose="020B0500000000000000" pitchFamily="34" charset="0"/>
              </a:rPr>
              <a:t>misqo$V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misthos</a:t>
            </a:r>
            <a:r>
              <a:rPr lang="en-US" sz="3200" dirty="0">
                <a:solidFill>
                  <a:schemeClr val="tx1"/>
                </a:solidFill>
              </a:rPr>
              <a:t>) – 21 of the 25 occurrences of “reward” are from this word</a:t>
            </a:r>
          </a:p>
          <a:p>
            <a:pPr lvl="1"/>
            <a:r>
              <a:rPr lang="en-US" sz="3050" dirty="0">
                <a:solidFill>
                  <a:schemeClr val="tx1"/>
                </a:solidFill>
              </a:rPr>
              <a:t>Strong – “pay for services (literally or figuratively), &lt;whether&gt; good or bad”</a:t>
            </a:r>
          </a:p>
          <a:p>
            <a:pPr lvl="1"/>
            <a:r>
              <a:rPr lang="en-US" sz="3050" dirty="0">
                <a:solidFill>
                  <a:schemeClr val="tx1"/>
                </a:solidFill>
              </a:rPr>
              <a:t>Matthew 16:27 – “according to his deeds”</a:t>
            </a:r>
          </a:p>
          <a:p>
            <a:pPr lvl="1"/>
            <a:r>
              <a:rPr lang="en-US" sz="3050" dirty="0">
                <a:solidFill>
                  <a:schemeClr val="tx1"/>
                </a:solidFill>
              </a:rPr>
              <a:t>Isaiah 3:10 – “fruit of their doings”</a:t>
            </a:r>
          </a:p>
        </p:txBody>
      </p:sp>
    </p:spTree>
    <p:extLst>
      <p:ext uri="{BB962C8B-B14F-4D97-AF65-F5344CB8AC3E}">
        <p14:creationId xmlns:p14="http://schemas.microsoft.com/office/powerpoint/2010/main" val="428839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Should we be seeking rewards?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456" y="1371600"/>
            <a:ext cx="7604760" cy="3896708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Apostles were concerned – Jesus was understanding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Matthew 19:27-30 – “what then shall we have? … inherit eternal life”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Matthew 6:33 – “seek ye first”</a:t>
            </a:r>
          </a:p>
          <a:p>
            <a:r>
              <a:rPr lang="en-US" sz="3050" b="1" dirty="0">
                <a:solidFill>
                  <a:schemeClr val="tx1"/>
                </a:solidFill>
              </a:rPr>
              <a:t>Desire can be wrong and evil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James 4:1-4 – “ye ask amiss … spend it in your pleasures”</a:t>
            </a:r>
          </a:p>
        </p:txBody>
      </p:sp>
    </p:spTree>
    <p:extLst>
      <p:ext uri="{BB962C8B-B14F-4D97-AF65-F5344CB8AC3E}">
        <p14:creationId xmlns:p14="http://schemas.microsoft.com/office/powerpoint/2010/main" val="320178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Understanding rewards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456" y="1114719"/>
            <a:ext cx="7604760" cy="5504584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Who will give rewards? – two categories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Rewards given by men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Not necessarily to be desired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Matthew 6:2, 5, 16 – “glory of men … seen of men”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Acts 1:18 – “reward of his iniquity”</a:t>
            </a:r>
          </a:p>
          <a:p>
            <a:r>
              <a:rPr lang="en-US" sz="2900" b="1" dirty="0">
                <a:solidFill>
                  <a:schemeClr val="tx1"/>
                </a:solidFill>
              </a:rPr>
              <a:t>Rewards given by God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They are to be desired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Matthew 6:1 – “reward with your Father”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Revelation 22:12 – “reward is with me”</a:t>
            </a:r>
          </a:p>
          <a:p>
            <a:pPr lvl="1"/>
            <a:r>
              <a:rPr lang="en-US" sz="2750" dirty="0">
                <a:solidFill>
                  <a:schemeClr val="tx1"/>
                </a:solidFill>
              </a:rPr>
              <a:t>Hebrews 11:6 – “he is a rewarder”</a:t>
            </a:r>
          </a:p>
        </p:txBody>
      </p:sp>
    </p:spTree>
    <p:extLst>
      <p:ext uri="{BB962C8B-B14F-4D97-AF65-F5344CB8AC3E}">
        <p14:creationId xmlns:p14="http://schemas.microsoft.com/office/powerpoint/2010/main" val="163418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Who will receive rewards?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456" y="1114719"/>
            <a:ext cx="7604760" cy="3221395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From men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Those they want to honor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See again – Matthew 6:2, 5, 16 – “glory of men … seen of men”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Those they want to punish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Luke 23:39-41 – “we receive the due reward of our deeds”</a:t>
            </a:r>
          </a:p>
        </p:txBody>
      </p:sp>
    </p:spTree>
    <p:extLst>
      <p:ext uri="{BB962C8B-B14F-4D97-AF65-F5344CB8AC3E}">
        <p14:creationId xmlns:p14="http://schemas.microsoft.com/office/powerpoint/2010/main" val="68534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Who will receive rewards?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456" y="1114719"/>
            <a:ext cx="7604760" cy="4227824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From God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Those who love all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Mark 9:41 – “give you a cup of water”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Luke 6:35-36 – “love your enemies … Be ye merciful”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Those who work in the Kingdom of God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 Corinthians 3:7-9 – “fellow-workers”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 Timothy 5:18 – “worthy of his hire”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II John 6-8 – “receive a full reward”</a:t>
            </a:r>
          </a:p>
        </p:txBody>
      </p:sp>
    </p:spTree>
    <p:extLst>
      <p:ext uri="{BB962C8B-B14F-4D97-AF65-F5344CB8AC3E}">
        <p14:creationId xmlns:p14="http://schemas.microsoft.com/office/powerpoint/2010/main" val="249923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381000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Why will God give rewards?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75" y="1114719"/>
            <a:ext cx="7681744" cy="2782300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Because it has been promised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Hebrews 2:2 – “recompense of reward” [for evil]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Hebrews 10:34-36 – “recompense of reward” [for good]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Hebrews 11:24-27 – “recompense of reward” [for good]</a:t>
            </a:r>
          </a:p>
        </p:txBody>
      </p:sp>
    </p:spTree>
    <p:extLst>
      <p:ext uri="{BB962C8B-B14F-4D97-AF65-F5344CB8AC3E}">
        <p14:creationId xmlns:p14="http://schemas.microsoft.com/office/powerpoint/2010/main" val="281746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456" y="10211"/>
            <a:ext cx="713232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What will the rewards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75" y="677157"/>
            <a:ext cx="7681744" cy="6010107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Mark 10:28-30 – “in this time … in the world to come”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In this life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Matthew 12:46-50 – “he is my brother, and sister, and mother”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II Peter 1:1 – “a like precious faith with us”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Acts 4:32 – “they had all things common”</a:t>
            </a:r>
          </a:p>
          <a:p>
            <a:r>
              <a:rPr lang="en-US" sz="2950" b="1" dirty="0">
                <a:solidFill>
                  <a:schemeClr val="tx1"/>
                </a:solidFill>
              </a:rPr>
              <a:t>In that to follow</a:t>
            </a:r>
            <a:endParaRPr lang="en-US" sz="295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John 5:24 – “eternal life”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John 6:40 – “eternal life”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John 10:28 – “eternal life”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Romans 2:5-7 – “eternal life”</a:t>
            </a:r>
          </a:p>
        </p:txBody>
      </p:sp>
    </p:spTree>
    <p:extLst>
      <p:ext uri="{BB962C8B-B14F-4D97-AF65-F5344CB8AC3E}">
        <p14:creationId xmlns:p14="http://schemas.microsoft.com/office/powerpoint/2010/main" val="398995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17271.potx" id="{FAD70E18-2F21-4BAE-983F-13051C6D1C17}" vid="{4B4DF9DC-15EC-4671-A52A-56A08B977F1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 presentation (widescreen)</Template>
  <TotalTime>142</TotalTime>
  <Words>858</Words>
  <Application>Microsoft Office PowerPoint</Application>
  <PresentationFormat>On-screen Show (4:3)</PresentationFormat>
  <Paragraphs>110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Corbel</vt:lpstr>
      <vt:lpstr>Euphemia</vt:lpstr>
      <vt:lpstr>PCSB Greek</vt:lpstr>
      <vt:lpstr>Wingdings</vt:lpstr>
      <vt:lpstr>Banded Design Blue 16x9</vt:lpstr>
      <vt:lpstr>The Rewards Of The Faithful</vt:lpstr>
      <vt:lpstr>The Rewards Of The Faithful</vt:lpstr>
      <vt:lpstr>Are Rewards Promised?</vt:lpstr>
      <vt:lpstr>Should we be seeking rewards?</vt:lpstr>
      <vt:lpstr>Understanding rewards</vt:lpstr>
      <vt:lpstr>Who will receive rewards?</vt:lpstr>
      <vt:lpstr>Who will receive rewards?</vt:lpstr>
      <vt:lpstr>Why will God give rewards?</vt:lpstr>
      <vt:lpstr>What will the rewards be?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Rewards Of The Faithful (2)</dc:title>
  <dc:creator>Richard Lidh</dc:creator>
  <cp:lastModifiedBy>Richard Lidh</cp:lastModifiedBy>
  <cp:revision>15</cp:revision>
  <cp:lastPrinted>2021-04-03T15:54:42Z</cp:lastPrinted>
  <dcterms:created xsi:type="dcterms:W3CDTF">2017-11-04T16:40:52Z</dcterms:created>
  <dcterms:modified xsi:type="dcterms:W3CDTF">2021-04-03T15:54:44Z</dcterms:modified>
</cp:coreProperties>
</file>